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2" d="100"/>
          <a:sy n="102" d="100"/>
        </p:scale>
        <p:origin x="192"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B5F6D-8D48-6E4D-B054-4CC4990FFD38}"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73912-056C-BA42-BB52-3827222334DD}" type="slidenum">
              <a:rPr lang="en-US" smtClean="0"/>
              <a:t>‹#›</a:t>
            </a:fld>
            <a:endParaRPr lang="en-US"/>
          </a:p>
        </p:txBody>
      </p:sp>
    </p:spTree>
    <p:extLst>
      <p:ext uri="{BB962C8B-B14F-4D97-AF65-F5344CB8AC3E}">
        <p14:creationId xmlns:p14="http://schemas.microsoft.com/office/powerpoint/2010/main" val="35433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51CA-281B-E6F1-DB00-DAFB74673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60307-36AB-064D-94EE-733734703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EBBFC2-2C72-1E4B-2EA6-135C681FCF22}"/>
              </a:ext>
            </a:extLst>
          </p:cNvPr>
          <p:cNvSpPr>
            <a:spLocks noGrp="1"/>
          </p:cNvSpPr>
          <p:nvPr>
            <p:ph type="dt" sz="half" idx="10"/>
          </p:nvPr>
        </p:nvSpPr>
        <p:spPr/>
        <p:txBody>
          <a:bodyPr/>
          <a:lstStyle/>
          <a:p>
            <a:fld id="{BBD0A70D-499C-794A-8566-C317C35A994B}" type="datetime1">
              <a:rPr lang="en-US" smtClean="0"/>
              <a:t>2/7/23</a:t>
            </a:fld>
            <a:endParaRPr lang="en-US"/>
          </a:p>
        </p:txBody>
      </p:sp>
      <p:sp>
        <p:nvSpPr>
          <p:cNvPr id="5" name="Footer Placeholder 4">
            <a:extLst>
              <a:ext uri="{FF2B5EF4-FFF2-40B4-BE49-F238E27FC236}">
                <a16:creationId xmlns:a16="http://schemas.microsoft.com/office/drawing/2014/main" id="{6A7E8A00-B1BE-1EBE-363B-7B029ABCF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EA426-EB55-2FAB-1DA4-8F58482FC8BC}"/>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3118547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58D8-6076-5F89-39D5-A4E351E3E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D9547-28ED-4739-F5C9-645CCD165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B2233-D837-D76E-3556-7AE52F70FEFE}"/>
              </a:ext>
            </a:extLst>
          </p:cNvPr>
          <p:cNvSpPr>
            <a:spLocks noGrp="1"/>
          </p:cNvSpPr>
          <p:nvPr>
            <p:ph type="dt" sz="half" idx="10"/>
          </p:nvPr>
        </p:nvSpPr>
        <p:spPr/>
        <p:txBody>
          <a:bodyPr/>
          <a:lstStyle/>
          <a:p>
            <a:fld id="{0A5C3A91-4020-5243-B329-0396F4D93B4A}" type="datetime1">
              <a:rPr lang="en-US" smtClean="0"/>
              <a:t>2/7/23</a:t>
            </a:fld>
            <a:endParaRPr lang="en-US"/>
          </a:p>
        </p:txBody>
      </p:sp>
      <p:sp>
        <p:nvSpPr>
          <p:cNvPr id="5" name="Footer Placeholder 4">
            <a:extLst>
              <a:ext uri="{FF2B5EF4-FFF2-40B4-BE49-F238E27FC236}">
                <a16:creationId xmlns:a16="http://schemas.microsoft.com/office/drawing/2014/main" id="{E6DF4227-BF2B-9343-3546-7BEA188A3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0CCC4-AE3A-0580-A444-8895131D4B56}"/>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3463192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BE705-1321-9B91-F3E1-03489E535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3AD60-944C-9F18-885C-0A02A96FA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28716-96A2-71C1-D204-BB4F63A69C2A}"/>
              </a:ext>
            </a:extLst>
          </p:cNvPr>
          <p:cNvSpPr>
            <a:spLocks noGrp="1"/>
          </p:cNvSpPr>
          <p:nvPr>
            <p:ph type="dt" sz="half" idx="10"/>
          </p:nvPr>
        </p:nvSpPr>
        <p:spPr/>
        <p:txBody>
          <a:bodyPr/>
          <a:lstStyle/>
          <a:p>
            <a:fld id="{83AD0E09-C7D8-944D-B51F-C4B63BE5E790}" type="datetime1">
              <a:rPr lang="en-US" smtClean="0"/>
              <a:t>2/7/23</a:t>
            </a:fld>
            <a:endParaRPr lang="en-US"/>
          </a:p>
        </p:txBody>
      </p:sp>
      <p:sp>
        <p:nvSpPr>
          <p:cNvPr id="5" name="Footer Placeholder 4">
            <a:extLst>
              <a:ext uri="{FF2B5EF4-FFF2-40B4-BE49-F238E27FC236}">
                <a16:creationId xmlns:a16="http://schemas.microsoft.com/office/drawing/2014/main" id="{05152A1A-320A-84D5-21C2-26E1057BC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2E0F8-6F71-30CF-0420-790A11C8A97A}"/>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4166367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FAFB-BBB2-F50F-8425-AB30C0E85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788D9-648D-7B23-1710-225E4916E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32CFF-4730-289B-CCFB-1A34C05B375A}"/>
              </a:ext>
            </a:extLst>
          </p:cNvPr>
          <p:cNvSpPr>
            <a:spLocks noGrp="1"/>
          </p:cNvSpPr>
          <p:nvPr>
            <p:ph type="dt" sz="half" idx="10"/>
          </p:nvPr>
        </p:nvSpPr>
        <p:spPr/>
        <p:txBody>
          <a:bodyPr/>
          <a:lstStyle/>
          <a:p>
            <a:fld id="{07BD29BE-9DF3-664C-890E-E9DC9025EE4F}" type="datetime1">
              <a:rPr lang="en-US" smtClean="0"/>
              <a:t>2/7/23</a:t>
            </a:fld>
            <a:endParaRPr lang="en-US"/>
          </a:p>
        </p:txBody>
      </p:sp>
      <p:sp>
        <p:nvSpPr>
          <p:cNvPr id="5" name="Footer Placeholder 4">
            <a:extLst>
              <a:ext uri="{FF2B5EF4-FFF2-40B4-BE49-F238E27FC236}">
                <a16:creationId xmlns:a16="http://schemas.microsoft.com/office/drawing/2014/main" id="{5CCD708C-1866-CE8C-E9FD-44E0977B0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442FB-5292-7748-D326-AAA1AFAF2856}"/>
              </a:ext>
            </a:extLst>
          </p:cNvPr>
          <p:cNvSpPr>
            <a:spLocks noGrp="1"/>
          </p:cNvSpPr>
          <p:nvPr>
            <p:ph type="sldNum" sz="quarter" idx="12"/>
          </p:nvPr>
        </p:nvSpPr>
        <p:spPr/>
        <p:txBody>
          <a:bodyPr/>
          <a:lstStyle/>
          <a:p>
            <a:fld id="{33E0585E-F3B3-F841-BC87-F0EF238E59F5}"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E5670227-2F56-2796-6A37-9018200AF7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5418" y="5933440"/>
            <a:ext cx="1377950" cy="788034"/>
          </a:xfrm>
          <a:prstGeom prst="rect">
            <a:avLst/>
          </a:prstGeom>
        </p:spPr>
      </p:pic>
      <p:cxnSp>
        <p:nvCxnSpPr>
          <p:cNvPr id="10" name="Straight Connector 9">
            <a:extLst>
              <a:ext uri="{FF2B5EF4-FFF2-40B4-BE49-F238E27FC236}">
                <a16:creationId xmlns:a16="http://schemas.microsoft.com/office/drawing/2014/main" id="{06111B79-324A-5079-02E8-0B9B39847072}"/>
              </a:ext>
            </a:extLst>
          </p:cNvPr>
          <p:cNvCxnSpPr>
            <a:cxnSpLocks/>
          </p:cNvCxnSpPr>
          <p:nvPr userDrawn="1"/>
        </p:nvCxnSpPr>
        <p:spPr>
          <a:xfrm>
            <a:off x="142240" y="175364"/>
            <a:ext cx="0" cy="654611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2392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415-FEE7-91BF-23DA-58E1F1C73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FF92B-DBE5-D21E-BF35-473927B13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05CCD-BE8D-29E7-3F5E-674BE7BDD81C}"/>
              </a:ext>
            </a:extLst>
          </p:cNvPr>
          <p:cNvSpPr>
            <a:spLocks noGrp="1"/>
          </p:cNvSpPr>
          <p:nvPr>
            <p:ph type="dt" sz="half" idx="10"/>
          </p:nvPr>
        </p:nvSpPr>
        <p:spPr/>
        <p:txBody>
          <a:bodyPr/>
          <a:lstStyle/>
          <a:p>
            <a:fld id="{12940578-CF18-2642-B565-DDFFEB88C936}" type="datetime1">
              <a:rPr lang="en-US" smtClean="0"/>
              <a:t>2/7/23</a:t>
            </a:fld>
            <a:endParaRPr lang="en-US"/>
          </a:p>
        </p:txBody>
      </p:sp>
      <p:sp>
        <p:nvSpPr>
          <p:cNvPr id="5" name="Footer Placeholder 4">
            <a:extLst>
              <a:ext uri="{FF2B5EF4-FFF2-40B4-BE49-F238E27FC236}">
                <a16:creationId xmlns:a16="http://schemas.microsoft.com/office/drawing/2014/main" id="{AD960120-EB97-687A-7923-557DF0908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1B85B-CE0F-4C6E-427D-39D5068B41CB}"/>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1016333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DABD-F400-D1B8-0CDC-587BF1F06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9C541-E2F8-5E2E-9B66-377FC77F4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405B0-9A4C-5AB5-B9EE-5F79CD209F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96A322-9DE4-037F-F025-AA7C0266C40B}"/>
              </a:ext>
            </a:extLst>
          </p:cNvPr>
          <p:cNvSpPr>
            <a:spLocks noGrp="1"/>
          </p:cNvSpPr>
          <p:nvPr>
            <p:ph type="dt" sz="half" idx="10"/>
          </p:nvPr>
        </p:nvSpPr>
        <p:spPr/>
        <p:txBody>
          <a:bodyPr/>
          <a:lstStyle/>
          <a:p>
            <a:fld id="{1605DA67-EC43-C542-B0BC-18858C27E325}" type="datetime1">
              <a:rPr lang="en-US" smtClean="0"/>
              <a:t>2/7/23</a:t>
            </a:fld>
            <a:endParaRPr lang="en-US"/>
          </a:p>
        </p:txBody>
      </p:sp>
      <p:sp>
        <p:nvSpPr>
          <p:cNvPr id="6" name="Footer Placeholder 5">
            <a:extLst>
              <a:ext uri="{FF2B5EF4-FFF2-40B4-BE49-F238E27FC236}">
                <a16:creationId xmlns:a16="http://schemas.microsoft.com/office/drawing/2014/main" id="{5F98C8EE-5299-733B-4736-C7223F14F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70480-7037-1BE8-E2E9-67EF3FC1EAFC}"/>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2000265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FDDD-33AD-4D38-C438-0281425458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11D857-9E5F-8F1B-F197-FF215FC4E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88988-6FC1-D86A-B7B8-FCBCCFF3E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A0E6D-A63D-A74D-39DF-7266B676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1C484-10DF-DECD-660F-B4361DDF6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27C06-A2F2-6967-9E34-47EAD57E1716}"/>
              </a:ext>
            </a:extLst>
          </p:cNvPr>
          <p:cNvSpPr>
            <a:spLocks noGrp="1"/>
          </p:cNvSpPr>
          <p:nvPr>
            <p:ph type="dt" sz="half" idx="10"/>
          </p:nvPr>
        </p:nvSpPr>
        <p:spPr/>
        <p:txBody>
          <a:bodyPr/>
          <a:lstStyle/>
          <a:p>
            <a:fld id="{B4B863A7-7088-A142-94DA-F778743A5974}" type="datetime1">
              <a:rPr lang="en-US" smtClean="0"/>
              <a:t>2/7/23</a:t>
            </a:fld>
            <a:endParaRPr lang="en-US"/>
          </a:p>
        </p:txBody>
      </p:sp>
      <p:sp>
        <p:nvSpPr>
          <p:cNvPr id="8" name="Footer Placeholder 7">
            <a:extLst>
              <a:ext uri="{FF2B5EF4-FFF2-40B4-BE49-F238E27FC236}">
                <a16:creationId xmlns:a16="http://schemas.microsoft.com/office/drawing/2014/main" id="{F6E3BE86-67FC-4175-0511-5F19675527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70367-A377-1C7B-9AE9-58F2EC08AA71}"/>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1811422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17C3-CFEE-066A-535F-96558296D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B52D2-ABC4-9FB5-B0A9-B6A5A7C76028}"/>
              </a:ext>
            </a:extLst>
          </p:cNvPr>
          <p:cNvSpPr>
            <a:spLocks noGrp="1"/>
          </p:cNvSpPr>
          <p:nvPr>
            <p:ph type="dt" sz="half" idx="10"/>
          </p:nvPr>
        </p:nvSpPr>
        <p:spPr/>
        <p:txBody>
          <a:bodyPr/>
          <a:lstStyle/>
          <a:p>
            <a:fld id="{FF438F97-FB5A-874D-B65F-6D4D62558818}" type="datetime1">
              <a:rPr lang="en-US" smtClean="0"/>
              <a:t>2/7/23</a:t>
            </a:fld>
            <a:endParaRPr lang="en-US"/>
          </a:p>
        </p:txBody>
      </p:sp>
      <p:sp>
        <p:nvSpPr>
          <p:cNvPr id="4" name="Footer Placeholder 3">
            <a:extLst>
              <a:ext uri="{FF2B5EF4-FFF2-40B4-BE49-F238E27FC236}">
                <a16:creationId xmlns:a16="http://schemas.microsoft.com/office/drawing/2014/main" id="{7D2C7308-FACA-009A-79CC-75B4F0B89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415662-8B7F-0C01-87C5-428111BBAEE6}"/>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1705481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D9E08-C258-460E-9708-734B1D6620FA}"/>
              </a:ext>
            </a:extLst>
          </p:cNvPr>
          <p:cNvSpPr>
            <a:spLocks noGrp="1"/>
          </p:cNvSpPr>
          <p:nvPr>
            <p:ph type="dt" sz="half" idx="10"/>
          </p:nvPr>
        </p:nvSpPr>
        <p:spPr/>
        <p:txBody>
          <a:bodyPr/>
          <a:lstStyle/>
          <a:p>
            <a:fld id="{ED5B70F0-1401-3749-B817-BB8E6C1EBDEA}" type="datetime1">
              <a:rPr lang="en-US" smtClean="0"/>
              <a:t>2/7/23</a:t>
            </a:fld>
            <a:endParaRPr lang="en-US"/>
          </a:p>
        </p:txBody>
      </p:sp>
      <p:sp>
        <p:nvSpPr>
          <p:cNvPr id="3" name="Footer Placeholder 2">
            <a:extLst>
              <a:ext uri="{FF2B5EF4-FFF2-40B4-BE49-F238E27FC236}">
                <a16:creationId xmlns:a16="http://schemas.microsoft.com/office/drawing/2014/main" id="{C6F70A99-739C-10FE-87D0-11F74316B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448CB7-14F0-C801-8168-08853B8F506D}"/>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164145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1D4B-786E-5E46-B0FD-DBCB0A45D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9D056-E63E-A6BB-68C8-1B3E80C9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E6065-95E9-D2E1-8AAD-256D292E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11222-EF1A-EE2D-56A1-ACED825168AC}"/>
              </a:ext>
            </a:extLst>
          </p:cNvPr>
          <p:cNvSpPr>
            <a:spLocks noGrp="1"/>
          </p:cNvSpPr>
          <p:nvPr>
            <p:ph type="dt" sz="half" idx="10"/>
          </p:nvPr>
        </p:nvSpPr>
        <p:spPr/>
        <p:txBody>
          <a:bodyPr/>
          <a:lstStyle/>
          <a:p>
            <a:fld id="{8D3E802E-884A-6F44-B50F-D8528A5B1446}" type="datetime1">
              <a:rPr lang="en-US" smtClean="0"/>
              <a:t>2/7/23</a:t>
            </a:fld>
            <a:endParaRPr lang="en-US"/>
          </a:p>
        </p:txBody>
      </p:sp>
      <p:sp>
        <p:nvSpPr>
          <p:cNvPr id="6" name="Footer Placeholder 5">
            <a:extLst>
              <a:ext uri="{FF2B5EF4-FFF2-40B4-BE49-F238E27FC236}">
                <a16:creationId xmlns:a16="http://schemas.microsoft.com/office/drawing/2014/main" id="{1EF99BA0-2F13-3622-2B3E-F8A0C75D4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35C1-097C-BBCF-E30D-8E9819F69E46}"/>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748699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C1EA-6424-C4C3-DB6B-581692175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89194-0121-E822-5072-CFD59025C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13D9C7-C8A1-B8BC-5F57-A38C5E11D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8A724-D2C8-0DEF-47C9-B1862FECFCF7}"/>
              </a:ext>
            </a:extLst>
          </p:cNvPr>
          <p:cNvSpPr>
            <a:spLocks noGrp="1"/>
          </p:cNvSpPr>
          <p:nvPr>
            <p:ph type="dt" sz="half" idx="10"/>
          </p:nvPr>
        </p:nvSpPr>
        <p:spPr/>
        <p:txBody>
          <a:bodyPr/>
          <a:lstStyle/>
          <a:p>
            <a:fld id="{3AFA4292-4416-C842-BA66-438F6C38D41F}" type="datetime1">
              <a:rPr lang="en-US" smtClean="0"/>
              <a:t>2/7/23</a:t>
            </a:fld>
            <a:endParaRPr lang="en-US"/>
          </a:p>
        </p:txBody>
      </p:sp>
      <p:sp>
        <p:nvSpPr>
          <p:cNvPr id="6" name="Footer Placeholder 5">
            <a:extLst>
              <a:ext uri="{FF2B5EF4-FFF2-40B4-BE49-F238E27FC236}">
                <a16:creationId xmlns:a16="http://schemas.microsoft.com/office/drawing/2014/main" id="{1242E2F8-7098-1CAD-9338-FC22DEDB4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B7833-7042-DA19-3952-E20AE7E72F68}"/>
              </a:ext>
            </a:extLst>
          </p:cNvPr>
          <p:cNvSpPr>
            <a:spLocks noGrp="1"/>
          </p:cNvSpPr>
          <p:nvPr>
            <p:ph type="sldNum" sz="quarter" idx="12"/>
          </p:nvPr>
        </p:nvSpPr>
        <p:spPr/>
        <p:txBody>
          <a:bodyPr/>
          <a:lstStyle/>
          <a:p>
            <a:fld id="{33E0585E-F3B3-F841-BC87-F0EF238E59F5}" type="slidenum">
              <a:rPr lang="en-US" smtClean="0"/>
              <a:t>‹#›</a:t>
            </a:fld>
            <a:endParaRPr lang="en-US"/>
          </a:p>
        </p:txBody>
      </p:sp>
    </p:spTree>
    <p:extLst>
      <p:ext uri="{BB962C8B-B14F-4D97-AF65-F5344CB8AC3E}">
        <p14:creationId xmlns:p14="http://schemas.microsoft.com/office/powerpoint/2010/main" val="354112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F4E26-22D6-2B41-D081-76078FF78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F682F-B048-3330-B325-4C38C0849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F4478-272D-9E35-66A4-05D276FB3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F2FC8-FA69-BF44-8896-6417B5C590A4}" type="datetime1">
              <a:rPr lang="en-US" smtClean="0"/>
              <a:t>2/7/23</a:t>
            </a:fld>
            <a:endParaRPr lang="en-US"/>
          </a:p>
        </p:txBody>
      </p:sp>
      <p:sp>
        <p:nvSpPr>
          <p:cNvPr id="5" name="Footer Placeholder 4">
            <a:extLst>
              <a:ext uri="{FF2B5EF4-FFF2-40B4-BE49-F238E27FC236}">
                <a16:creationId xmlns:a16="http://schemas.microsoft.com/office/drawing/2014/main" id="{E5DA8512-634B-E1C5-C222-219DE83A4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A2520-FE8F-D54C-96E9-1C3820EBC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0585E-F3B3-F841-BC87-F0EF238E59F5}" type="slidenum">
              <a:rPr lang="en-US" smtClean="0"/>
              <a:t>‹#›</a:t>
            </a:fld>
            <a:endParaRPr lang="en-US"/>
          </a:p>
        </p:txBody>
      </p:sp>
    </p:spTree>
    <p:extLst>
      <p:ext uri="{BB962C8B-B14F-4D97-AF65-F5344CB8AC3E}">
        <p14:creationId xmlns:p14="http://schemas.microsoft.com/office/powerpoint/2010/main" val="311129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B9597-E20B-0120-4A79-4064C5DDA920}"/>
              </a:ext>
            </a:extLst>
          </p:cNvPr>
          <p:cNvSpPr txBox="1"/>
          <p:nvPr/>
        </p:nvSpPr>
        <p:spPr>
          <a:xfrm>
            <a:off x="3105751" y="5965449"/>
            <a:ext cx="6064005" cy="523220"/>
          </a:xfrm>
          <a:prstGeom prst="rect">
            <a:avLst/>
          </a:prstGeom>
          <a:noFill/>
        </p:spPr>
        <p:txBody>
          <a:bodyPr wrap="square" rtlCol="0">
            <a:spAutoFit/>
          </a:bodyPr>
          <a:lstStyle/>
          <a:p>
            <a:pPr algn="ctr"/>
            <a:r>
              <a:rPr lang="en-US" sz="1400" dirty="0">
                <a:latin typeface="Century Gothic" panose="020B0502020202020204" pitchFamily="34" charset="0"/>
              </a:rPr>
              <a:t>Cultivating the conditions for </a:t>
            </a:r>
            <a:r>
              <a:rPr lang="en-US" sz="1400" b="1" dirty="0">
                <a:latin typeface="Century Gothic" panose="020B0502020202020204" pitchFamily="34" charset="0"/>
              </a:rPr>
              <a:t>trust and unity</a:t>
            </a:r>
            <a:r>
              <a:rPr lang="en-US" sz="1400" dirty="0">
                <a:latin typeface="Century Gothic" panose="020B0502020202020204" pitchFamily="34" charset="0"/>
              </a:rPr>
              <a:t> within our education systems and communities, to ensure that </a:t>
            </a:r>
            <a:r>
              <a:rPr lang="en-US" sz="1400" b="1" dirty="0">
                <a:latin typeface="Century Gothic" panose="020B0502020202020204" pitchFamily="34" charset="0"/>
              </a:rPr>
              <a:t>all learners are well served.</a:t>
            </a:r>
            <a:endParaRPr lang="en-US" sz="1400" dirty="0">
              <a:latin typeface="Century Gothic" panose="020B0502020202020204" pitchFamily="34" charset="0"/>
            </a:endParaRPr>
          </a:p>
        </p:txBody>
      </p:sp>
      <p:sp>
        <p:nvSpPr>
          <p:cNvPr id="8" name="TextBox 7">
            <a:extLst>
              <a:ext uri="{FF2B5EF4-FFF2-40B4-BE49-F238E27FC236}">
                <a16:creationId xmlns:a16="http://schemas.microsoft.com/office/drawing/2014/main" id="{5A0A1965-A051-6BDE-61BA-D9AC9ADCDC84}"/>
              </a:ext>
            </a:extLst>
          </p:cNvPr>
          <p:cNvSpPr txBox="1"/>
          <p:nvPr/>
        </p:nvSpPr>
        <p:spPr>
          <a:xfrm>
            <a:off x="88186" y="100208"/>
            <a:ext cx="3343946" cy="1200329"/>
          </a:xfrm>
          <a:prstGeom prst="rect">
            <a:avLst/>
          </a:prstGeom>
          <a:noFill/>
        </p:spPr>
        <p:txBody>
          <a:bodyPr wrap="square" rtlCol="0">
            <a:spAutoFit/>
          </a:bodyPr>
          <a:lstStyle/>
          <a:p>
            <a:r>
              <a:rPr lang="en-US" sz="3600" b="1" dirty="0">
                <a:solidFill>
                  <a:srgbClr val="002060"/>
                </a:solidFill>
                <a:latin typeface="Century Gothic" panose="020B0502020202020204" pitchFamily="34" charset="0"/>
              </a:rPr>
              <a:t>Trust &amp; Unity Emblem</a:t>
            </a:r>
          </a:p>
        </p:txBody>
      </p:sp>
      <p:sp>
        <p:nvSpPr>
          <p:cNvPr id="2" name="Date Placeholder 3">
            <a:extLst>
              <a:ext uri="{FF2B5EF4-FFF2-40B4-BE49-F238E27FC236}">
                <a16:creationId xmlns:a16="http://schemas.microsoft.com/office/drawing/2014/main" id="{006905DE-7325-4580-0624-F19FE47583FF}"/>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pic>
        <p:nvPicPr>
          <p:cNvPr id="3" name="Picture 2" descr="A picture containing text, pool ball, room&#10;&#10;Description automatically generated">
            <a:extLst>
              <a:ext uri="{FF2B5EF4-FFF2-40B4-BE49-F238E27FC236}">
                <a16:creationId xmlns:a16="http://schemas.microsoft.com/office/drawing/2014/main" id="{D2C4FBD5-E511-8A3B-9933-574B5946B1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0378" y="413359"/>
            <a:ext cx="5411244" cy="5411244"/>
          </a:xfrm>
          <a:prstGeom prst="rect">
            <a:avLst/>
          </a:prstGeom>
        </p:spPr>
      </p:pic>
    </p:spTree>
    <p:extLst>
      <p:ext uri="{BB962C8B-B14F-4D97-AF65-F5344CB8AC3E}">
        <p14:creationId xmlns:p14="http://schemas.microsoft.com/office/powerpoint/2010/main" val="432122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sunset&#10;&#10;Description automatically generated">
            <a:extLst>
              <a:ext uri="{FF2B5EF4-FFF2-40B4-BE49-F238E27FC236}">
                <a16:creationId xmlns:a16="http://schemas.microsoft.com/office/drawing/2014/main" id="{98FDED72-19E5-4A5F-245A-7ECC8DDA8022}"/>
              </a:ext>
            </a:extLst>
          </p:cNvPr>
          <p:cNvPicPr>
            <a:picLocks noChangeAspect="1"/>
          </p:cNvPicPr>
          <p:nvPr/>
        </p:nvPicPr>
        <p:blipFill>
          <a:blip r:embed="rId2"/>
          <a:stretch>
            <a:fillRect/>
          </a:stretch>
        </p:blipFill>
        <p:spPr>
          <a:xfrm>
            <a:off x="317665" y="221773"/>
            <a:ext cx="6288618" cy="6288618"/>
          </a:xfrm>
          <a:prstGeom prst="rect">
            <a:avLst/>
          </a:prstGeom>
        </p:spPr>
      </p:pic>
      <p:sp>
        <p:nvSpPr>
          <p:cNvPr id="3" name="TextBox 2">
            <a:extLst>
              <a:ext uri="{FF2B5EF4-FFF2-40B4-BE49-F238E27FC236}">
                <a16:creationId xmlns:a16="http://schemas.microsoft.com/office/drawing/2014/main" id="{2D84A4EB-8585-FB3F-1142-6C528065291C}"/>
              </a:ext>
            </a:extLst>
          </p:cNvPr>
          <p:cNvSpPr txBox="1"/>
          <p:nvPr/>
        </p:nvSpPr>
        <p:spPr>
          <a:xfrm>
            <a:off x="7094896" y="2102542"/>
            <a:ext cx="4771756" cy="2523768"/>
          </a:xfrm>
          <a:prstGeom prst="rect">
            <a:avLst/>
          </a:prstGeom>
          <a:noFill/>
        </p:spPr>
        <p:txBody>
          <a:bodyPr wrap="square" rtlCol="0">
            <a:spAutoFit/>
          </a:bodyPr>
          <a:lstStyle/>
          <a:p>
            <a:pPr algn="ctr"/>
            <a:r>
              <a:rPr lang="en-US" b="1" dirty="0">
                <a:latin typeface="Century Gothic" panose="020B0502020202020204" pitchFamily="34" charset="0"/>
              </a:rPr>
              <a:t>Innovation </a:t>
            </a:r>
            <a:endParaRPr lang="en-US" dirty="0">
              <a:latin typeface="Century Gothic" panose="020B0502020202020204" pitchFamily="34" charset="0"/>
            </a:endParaRPr>
          </a:p>
          <a:p>
            <a:pPr algn="ctr"/>
            <a:r>
              <a:rPr lang="en-US" sz="1400" dirty="0">
                <a:latin typeface="Century Gothic" panose="020B0502020202020204" pitchFamily="34" charset="0"/>
              </a:rPr>
              <a:t>We see opportunities in every difficulty. We are innovation-friendly by providing our staff with opportunities to explore and play with new ideas and ways of doing things in an environment that is safe and supportive. We understand that cultivating intrapreneurship to solve tomorrow’s problems will ensure our future.</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acknowledge and reward innovation every chance we get. </a:t>
            </a:r>
            <a:endParaRPr lang="en-US" sz="1400" dirty="0">
              <a:latin typeface="Century Gothic" panose="020B0502020202020204" pitchFamily="34" charset="0"/>
            </a:endParaRPr>
          </a:p>
        </p:txBody>
      </p:sp>
      <p:sp>
        <p:nvSpPr>
          <p:cNvPr id="5" name="Date Placeholder 3">
            <a:extLst>
              <a:ext uri="{FF2B5EF4-FFF2-40B4-BE49-F238E27FC236}">
                <a16:creationId xmlns:a16="http://schemas.microsoft.com/office/drawing/2014/main" id="{5A81EE86-B606-BBB4-62FE-F3A585738051}"/>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1871602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flower with white text&#10;&#10;Description automatically generated with low confidence">
            <a:extLst>
              <a:ext uri="{FF2B5EF4-FFF2-40B4-BE49-F238E27FC236}">
                <a16:creationId xmlns:a16="http://schemas.microsoft.com/office/drawing/2014/main" id="{45C08E4F-BC89-4C92-4360-89C3379961A5}"/>
              </a:ext>
            </a:extLst>
          </p:cNvPr>
          <p:cNvPicPr>
            <a:picLocks noChangeAspect="1"/>
          </p:cNvPicPr>
          <p:nvPr/>
        </p:nvPicPr>
        <p:blipFill>
          <a:blip r:embed="rId2"/>
          <a:stretch>
            <a:fillRect/>
          </a:stretch>
        </p:blipFill>
        <p:spPr>
          <a:xfrm>
            <a:off x="389584" y="221773"/>
            <a:ext cx="6271102" cy="6271102"/>
          </a:xfrm>
          <a:prstGeom prst="rect">
            <a:avLst/>
          </a:prstGeom>
        </p:spPr>
      </p:pic>
      <p:sp>
        <p:nvSpPr>
          <p:cNvPr id="3" name="TextBox 2">
            <a:extLst>
              <a:ext uri="{FF2B5EF4-FFF2-40B4-BE49-F238E27FC236}">
                <a16:creationId xmlns:a16="http://schemas.microsoft.com/office/drawing/2014/main" id="{9D3D7738-3D3D-10B7-D628-766571F43760}"/>
              </a:ext>
            </a:extLst>
          </p:cNvPr>
          <p:cNvSpPr txBox="1"/>
          <p:nvPr/>
        </p:nvSpPr>
        <p:spPr>
          <a:xfrm>
            <a:off x="7094896" y="2102542"/>
            <a:ext cx="4771756" cy="2308324"/>
          </a:xfrm>
          <a:prstGeom prst="rect">
            <a:avLst/>
          </a:prstGeom>
          <a:noFill/>
        </p:spPr>
        <p:txBody>
          <a:bodyPr wrap="square" rtlCol="0">
            <a:spAutoFit/>
          </a:bodyPr>
          <a:lstStyle/>
          <a:p>
            <a:pPr algn="ctr"/>
            <a:r>
              <a:rPr lang="en-US" b="1" dirty="0">
                <a:latin typeface="Century Gothic" panose="020B0502020202020204" pitchFamily="34" charset="0"/>
              </a:rPr>
              <a:t>Imperfection </a:t>
            </a:r>
            <a:endParaRPr lang="en-US" dirty="0">
              <a:latin typeface="Century Gothic" panose="020B0502020202020204" pitchFamily="34" charset="0"/>
            </a:endParaRPr>
          </a:p>
          <a:p>
            <a:pPr algn="ctr"/>
            <a:r>
              <a:rPr lang="en-US" sz="1400" dirty="0">
                <a:latin typeface="Century Gothic" panose="020B0502020202020204" pitchFamily="34" charset="0"/>
              </a:rPr>
              <a:t>We have a culture where mistakes are expected, respected, inspected, and corrected. We believe that mistakes are a necessary part of learning and successful innovation. We are not afraid to take ownership of our actions and are vulnerable in the exploration of solutions.</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fix the problem, not affix the blame, every chance we get. </a:t>
            </a:r>
            <a:endParaRPr lang="en-US" sz="1400" dirty="0">
              <a:latin typeface="Century Gothic" panose="020B0502020202020204" pitchFamily="34" charset="0"/>
            </a:endParaRPr>
          </a:p>
        </p:txBody>
      </p:sp>
      <p:sp>
        <p:nvSpPr>
          <p:cNvPr id="5" name="Date Placeholder 3">
            <a:extLst>
              <a:ext uri="{FF2B5EF4-FFF2-40B4-BE49-F238E27FC236}">
                <a16:creationId xmlns:a16="http://schemas.microsoft.com/office/drawing/2014/main" id="{08CB6782-251F-8391-6B45-BC8DBBE88379}"/>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3736597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tomato&#10;&#10;Description automatically generated with low confidence">
            <a:extLst>
              <a:ext uri="{FF2B5EF4-FFF2-40B4-BE49-F238E27FC236}">
                <a16:creationId xmlns:a16="http://schemas.microsoft.com/office/drawing/2014/main" id="{A4EA6659-6DF8-5AA0-155D-A82B918A076B}"/>
              </a:ext>
            </a:extLst>
          </p:cNvPr>
          <p:cNvPicPr>
            <a:picLocks noChangeAspect="1"/>
          </p:cNvPicPr>
          <p:nvPr/>
        </p:nvPicPr>
        <p:blipFill>
          <a:blip r:embed="rId2"/>
          <a:stretch>
            <a:fillRect/>
          </a:stretch>
        </p:blipFill>
        <p:spPr>
          <a:xfrm>
            <a:off x="342912" y="195210"/>
            <a:ext cx="6273646" cy="6273646"/>
          </a:xfrm>
          <a:prstGeom prst="rect">
            <a:avLst/>
          </a:prstGeom>
        </p:spPr>
      </p:pic>
      <p:sp>
        <p:nvSpPr>
          <p:cNvPr id="5" name="TextBox 4">
            <a:extLst>
              <a:ext uri="{FF2B5EF4-FFF2-40B4-BE49-F238E27FC236}">
                <a16:creationId xmlns:a16="http://schemas.microsoft.com/office/drawing/2014/main" id="{F4627DB7-5F59-72E2-DAFC-3A0C50E46FED}"/>
              </a:ext>
            </a:extLst>
          </p:cNvPr>
          <p:cNvSpPr txBox="1"/>
          <p:nvPr/>
        </p:nvSpPr>
        <p:spPr>
          <a:xfrm>
            <a:off x="7094895" y="2102542"/>
            <a:ext cx="4884771" cy="2092881"/>
          </a:xfrm>
          <a:prstGeom prst="rect">
            <a:avLst/>
          </a:prstGeom>
          <a:noFill/>
        </p:spPr>
        <p:txBody>
          <a:bodyPr wrap="square" rtlCol="0">
            <a:spAutoFit/>
          </a:bodyPr>
          <a:lstStyle/>
          <a:p>
            <a:pPr algn="ctr"/>
            <a:r>
              <a:rPr lang="en-US" b="1" dirty="0">
                <a:latin typeface="Century Gothic" panose="020B0502020202020204" pitchFamily="34" charset="0"/>
              </a:rPr>
              <a:t>Empathy </a:t>
            </a:r>
            <a:endParaRPr lang="en-US" dirty="0">
              <a:latin typeface="Century Gothic" panose="020B0502020202020204" pitchFamily="34" charset="0"/>
            </a:endParaRPr>
          </a:p>
          <a:p>
            <a:pPr algn="ctr"/>
            <a:r>
              <a:rPr lang="en-US" sz="1400" dirty="0">
                <a:latin typeface="Century Gothic" panose="020B0502020202020204" pitchFamily="34" charset="0"/>
              </a:rPr>
              <a:t>We believe in being supportive of and encouraging to those who might be struggling or need help. “[We’ve] learned that people will forget what you said, people will forget what you did, but people will never forget how you made them feel.” – M. Angelou</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offer a kind word and a helping hand every chance we get. </a:t>
            </a:r>
            <a:endParaRPr lang="en-US" sz="1400" dirty="0">
              <a:latin typeface="Century Gothic" panose="020B0502020202020204" pitchFamily="34" charset="0"/>
            </a:endParaRPr>
          </a:p>
        </p:txBody>
      </p:sp>
      <p:sp>
        <p:nvSpPr>
          <p:cNvPr id="7" name="Date Placeholder 3">
            <a:extLst>
              <a:ext uri="{FF2B5EF4-FFF2-40B4-BE49-F238E27FC236}">
                <a16:creationId xmlns:a16="http://schemas.microsoft.com/office/drawing/2014/main" id="{EAF45012-7CF4-B2B1-6859-AEF0721488F8}"/>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1537674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2BC237-6298-AB7E-8AA0-72FB0600326C}"/>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pic>
        <p:nvPicPr>
          <p:cNvPr id="3" name="Picture 2" descr="A group of people raising their hands&#10;&#10;Description automatically generated">
            <a:extLst>
              <a:ext uri="{FF2B5EF4-FFF2-40B4-BE49-F238E27FC236}">
                <a16:creationId xmlns:a16="http://schemas.microsoft.com/office/drawing/2014/main" id="{994ABF6F-EE28-9A31-053D-7C15FACEA64C}"/>
              </a:ext>
            </a:extLst>
          </p:cNvPr>
          <p:cNvPicPr>
            <a:picLocks noChangeAspect="1"/>
          </p:cNvPicPr>
          <p:nvPr/>
        </p:nvPicPr>
        <p:blipFill>
          <a:blip r:embed="rId2"/>
          <a:stretch>
            <a:fillRect/>
          </a:stretch>
        </p:blipFill>
        <p:spPr>
          <a:xfrm>
            <a:off x="351473" y="205483"/>
            <a:ext cx="6285633" cy="6285633"/>
          </a:xfrm>
          <a:prstGeom prst="rect">
            <a:avLst/>
          </a:prstGeom>
        </p:spPr>
      </p:pic>
      <p:sp>
        <p:nvSpPr>
          <p:cNvPr id="5" name="TextBox 4">
            <a:extLst>
              <a:ext uri="{FF2B5EF4-FFF2-40B4-BE49-F238E27FC236}">
                <a16:creationId xmlns:a16="http://schemas.microsoft.com/office/drawing/2014/main" id="{3E9209FE-8C2C-837D-FC8E-9CFF05BBE762}"/>
              </a:ext>
            </a:extLst>
          </p:cNvPr>
          <p:cNvSpPr txBox="1"/>
          <p:nvPr/>
        </p:nvSpPr>
        <p:spPr>
          <a:xfrm>
            <a:off x="7094895" y="2102542"/>
            <a:ext cx="4884771" cy="1446550"/>
          </a:xfrm>
          <a:prstGeom prst="rect">
            <a:avLst/>
          </a:prstGeom>
          <a:noFill/>
        </p:spPr>
        <p:txBody>
          <a:bodyPr wrap="square" rtlCol="0">
            <a:spAutoFit/>
          </a:bodyPr>
          <a:lstStyle/>
          <a:p>
            <a:pPr algn="ctr"/>
            <a:r>
              <a:rPr lang="en-US" b="1" dirty="0">
                <a:latin typeface="Century Gothic" panose="020B0502020202020204" pitchFamily="34" charset="0"/>
              </a:rPr>
              <a:t>Collaboration </a:t>
            </a:r>
            <a:endParaRPr lang="en-US" dirty="0">
              <a:latin typeface="Century Gothic" panose="020B0502020202020204" pitchFamily="34" charset="0"/>
            </a:endParaRPr>
          </a:p>
          <a:p>
            <a:pPr algn="ctr"/>
            <a:r>
              <a:rPr lang="en-US" sz="1400" dirty="0">
                <a:latin typeface="Century Gothic" panose="020B0502020202020204" pitchFamily="34" charset="0"/>
              </a:rPr>
              <a:t>We believe two heads are better than one and that our best work occurs when we can tap into the diverse skills and talents of our team members.</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collaborate every chance we get. </a:t>
            </a:r>
            <a:endParaRPr lang="en-US" sz="1400" dirty="0">
              <a:latin typeface="Century Gothic" panose="020B0502020202020204" pitchFamily="34" charset="0"/>
            </a:endParaRPr>
          </a:p>
        </p:txBody>
      </p:sp>
    </p:spTree>
    <p:extLst>
      <p:ext uri="{BB962C8B-B14F-4D97-AF65-F5344CB8AC3E}">
        <p14:creationId xmlns:p14="http://schemas.microsoft.com/office/powerpoint/2010/main" val="2776422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D320D-0A27-F4F0-0B7E-8DD24C5CC14E}"/>
              </a:ext>
            </a:extLst>
          </p:cNvPr>
          <p:cNvSpPr>
            <a:spLocks noGrp="1"/>
          </p:cNvSpPr>
          <p:nvPr>
            <p:ph type="subTitle" idx="1"/>
          </p:nvPr>
        </p:nvSpPr>
        <p:spPr>
          <a:xfrm>
            <a:off x="662140" y="4023279"/>
            <a:ext cx="2440656" cy="646331"/>
          </a:xfrm>
        </p:spPr>
        <p:txBody>
          <a:bodyPr>
            <a:noAutofit/>
          </a:bodyPr>
          <a:lstStyle/>
          <a:p>
            <a:r>
              <a:rPr lang="en-US" sz="1600" b="1" dirty="0">
                <a:solidFill>
                  <a:srgbClr val="002060"/>
                </a:solidFill>
              </a:rPr>
              <a:t>The light bulb and puzzle pieces symbolize </a:t>
            </a:r>
            <a:r>
              <a:rPr lang="en-US" sz="1400" dirty="0"/>
              <a:t>innovation, competency, and reliability.</a:t>
            </a:r>
          </a:p>
        </p:txBody>
      </p:sp>
      <p:pic>
        <p:nvPicPr>
          <p:cNvPr id="5" name="Picture 4" descr="A picture containing text, pool ball, room&#10;&#10;Description automatically generated">
            <a:extLst>
              <a:ext uri="{FF2B5EF4-FFF2-40B4-BE49-F238E27FC236}">
                <a16:creationId xmlns:a16="http://schemas.microsoft.com/office/drawing/2014/main" id="{384ACC7B-01A5-BEF4-8C17-DEB4D75F4F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0378" y="413359"/>
            <a:ext cx="5411244" cy="5411244"/>
          </a:xfrm>
          <a:prstGeom prst="rect">
            <a:avLst/>
          </a:prstGeom>
        </p:spPr>
      </p:pic>
      <p:sp>
        <p:nvSpPr>
          <p:cNvPr id="7" name="TextBox 6">
            <a:extLst>
              <a:ext uri="{FF2B5EF4-FFF2-40B4-BE49-F238E27FC236}">
                <a16:creationId xmlns:a16="http://schemas.microsoft.com/office/drawing/2014/main" id="{A75296D0-6917-D906-1B3F-4E0EF5D07BCA}"/>
              </a:ext>
            </a:extLst>
          </p:cNvPr>
          <p:cNvSpPr txBox="1"/>
          <p:nvPr/>
        </p:nvSpPr>
        <p:spPr>
          <a:xfrm>
            <a:off x="2930432" y="5890598"/>
            <a:ext cx="6064005" cy="523220"/>
          </a:xfrm>
          <a:prstGeom prst="rect">
            <a:avLst/>
          </a:prstGeom>
          <a:noFill/>
        </p:spPr>
        <p:txBody>
          <a:bodyPr wrap="square" rtlCol="0">
            <a:spAutoFit/>
          </a:bodyPr>
          <a:lstStyle/>
          <a:p>
            <a:pPr algn="ctr"/>
            <a:r>
              <a:rPr lang="en-US" sz="1400" dirty="0">
                <a:latin typeface="Century Gothic" panose="020B0502020202020204" pitchFamily="34" charset="0"/>
              </a:rPr>
              <a:t>Cultivating the conditions for </a:t>
            </a:r>
            <a:r>
              <a:rPr lang="en-US" sz="1400" b="1" dirty="0">
                <a:latin typeface="Century Gothic" panose="020B0502020202020204" pitchFamily="34" charset="0"/>
              </a:rPr>
              <a:t>trust and unity</a:t>
            </a:r>
            <a:r>
              <a:rPr lang="en-US" sz="1400" dirty="0">
                <a:latin typeface="Century Gothic" panose="020B0502020202020204" pitchFamily="34" charset="0"/>
              </a:rPr>
              <a:t> within our education systems and communities, to ensure that </a:t>
            </a:r>
            <a:r>
              <a:rPr lang="en-US" sz="1400" b="1" dirty="0">
                <a:latin typeface="Century Gothic" panose="020B0502020202020204" pitchFamily="34" charset="0"/>
              </a:rPr>
              <a:t>all learners are well served.</a:t>
            </a:r>
            <a:endParaRPr lang="en-US" sz="1400" dirty="0">
              <a:latin typeface="Century Gothic" panose="020B0502020202020204" pitchFamily="34" charset="0"/>
            </a:endParaRPr>
          </a:p>
        </p:txBody>
      </p:sp>
      <p:sp>
        <p:nvSpPr>
          <p:cNvPr id="8" name="TextBox 7">
            <a:extLst>
              <a:ext uri="{FF2B5EF4-FFF2-40B4-BE49-F238E27FC236}">
                <a16:creationId xmlns:a16="http://schemas.microsoft.com/office/drawing/2014/main" id="{3A004126-1271-C0A7-C6EF-4ACB1ECAF8A1}"/>
              </a:ext>
            </a:extLst>
          </p:cNvPr>
          <p:cNvSpPr txBox="1"/>
          <p:nvPr/>
        </p:nvSpPr>
        <p:spPr>
          <a:xfrm>
            <a:off x="88186" y="100208"/>
            <a:ext cx="3521692" cy="830997"/>
          </a:xfrm>
          <a:prstGeom prst="rect">
            <a:avLst/>
          </a:prstGeom>
          <a:noFill/>
        </p:spPr>
        <p:txBody>
          <a:bodyPr wrap="square" rtlCol="0">
            <a:spAutoFit/>
          </a:bodyPr>
          <a:lstStyle/>
          <a:p>
            <a:r>
              <a:rPr lang="en-US" sz="2400" b="1" dirty="0">
                <a:solidFill>
                  <a:srgbClr val="002060"/>
                </a:solidFill>
                <a:latin typeface="Century Gothic" panose="020B0502020202020204" pitchFamily="34" charset="0"/>
              </a:rPr>
              <a:t>Trust &amp; Unity Emblem with talking points</a:t>
            </a:r>
          </a:p>
        </p:txBody>
      </p:sp>
      <p:sp>
        <p:nvSpPr>
          <p:cNvPr id="9" name="Subtitle 2">
            <a:extLst>
              <a:ext uri="{FF2B5EF4-FFF2-40B4-BE49-F238E27FC236}">
                <a16:creationId xmlns:a16="http://schemas.microsoft.com/office/drawing/2014/main" id="{AEB29C83-DC7B-ACEA-9E1A-BE88B11E448D}"/>
              </a:ext>
            </a:extLst>
          </p:cNvPr>
          <p:cNvSpPr txBox="1">
            <a:spLocks/>
          </p:cNvSpPr>
          <p:nvPr/>
        </p:nvSpPr>
        <p:spPr>
          <a:xfrm>
            <a:off x="8670847" y="4636658"/>
            <a:ext cx="2575931" cy="653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002060"/>
                </a:solidFill>
              </a:rPr>
              <a:t>The hands symbolize </a:t>
            </a:r>
            <a:r>
              <a:rPr lang="en-US" sz="1400" dirty="0"/>
              <a:t>care, integrity, and collaboration.</a:t>
            </a:r>
          </a:p>
        </p:txBody>
      </p:sp>
      <p:sp>
        <p:nvSpPr>
          <p:cNvPr id="10" name="Subtitle 2">
            <a:extLst>
              <a:ext uri="{FF2B5EF4-FFF2-40B4-BE49-F238E27FC236}">
                <a16:creationId xmlns:a16="http://schemas.microsoft.com/office/drawing/2014/main" id="{B2616443-C914-9097-CD6D-C05A71714DD7}"/>
              </a:ext>
            </a:extLst>
          </p:cNvPr>
          <p:cNvSpPr txBox="1">
            <a:spLocks/>
          </p:cNvSpPr>
          <p:nvPr/>
        </p:nvSpPr>
        <p:spPr>
          <a:xfrm>
            <a:off x="832206" y="1321196"/>
            <a:ext cx="3521693" cy="6463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002060"/>
                </a:solidFill>
              </a:rPr>
              <a:t>The stars symbolize the North Star </a:t>
            </a:r>
            <a:r>
              <a:rPr lang="en-US" sz="1600" dirty="0"/>
              <a:t> </a:t>
            </a:r>
            <a:r>
              <a:rPr lang="en-US" sz="1400" dirty="0"/>
              <a:t>guiding our Mission, Vision, Focus Areas, and Commitments. </a:t>
            </a:r>
          </a:p>
        </p:txBody>
      </p:sp>
      <p:sp>
        <p:nvSpPr>
          <p:cNvPr id="11" name="Subtitle 2">
            <a:extLst>
              <a:ext uri="{FF2B5EF4-FFF2-40B4-BE49-F238E27FC236}">
                <a16:creationId xmlns:a16="http://schemas.microsoft.com/office/drawing/2014/main" id="{95FC8525-D059-244E-6D25-8030C50ACE94}"/>
              </a:ext>
            </a:extLst>
          </p:cNvPr>
          <p:cNvSpPr txBox="1">
            <a:spLocks/>
          </p:cNvSpPr>
          <p:nvPr/>
        </p:nvSpPr>
        <p:spPr>
          <a:xfrm>
            <a:off x="7328358" y="710231"/>
            <a:ext cx="3521692" cy="6463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002060"/>
                </a:solidFill>
              </a:rPr>
              <a:t>The people symbolize </a:t>
            </a:r>
            <a:r>
              <a:rPr lang="en-US" sz="1400" dirty="0"/>
              <a:t>our learners being uplifted and served through our vision.</a:t>
            </a:r>
          </a:p>
        </p:txBody>
      </p:sp>
      <p:sp>
        <p:nvSpPr>
          <p:cNvPr id="12" name="Subtitle 2">
            <a:extLst>
              <a:ext uri="{FF2B5EF4-FFF2-40B4-BE49-F238E27FC236}">
                <a16:creationId xmlns:a16="http://schemas.microsoft.com/office/drawing/2014/main" id="{844CEC2C-46E3-836A-844C-7A484439273B}"/>
              </a:ext>
            </a:extLst>
          </p:cNvPr>
          <p:cNvSpPr txBox="1">
            <a:spLocks/>
          </p:cNvSpPr>
          <p:nvPr/>
        </p:nvSpPr>
        <p:spPr>
          <a:xfrm>
            <a:off x="8994437" y="2795815"/>
            <a:ext cx="2810570" cy="6463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002060"/>
                </a:solidFill>
              </a:rPr>
              <a:t>The three circles with IU13 in the center symbolize</a:t>
            </a:r>
            <a:r>
              <a:rPr lang="en-US" sz="1400" b="1" dirty="0">
                <a:solidFill>
                  <a:srgbClr val="002060"/>
                </a:solidFill>
              </a:rPr>
              <a:t> </a:t>
            </a:r>
            <a:r>
              <a:rPr lang="en-US" sz="1400" dirty="0"/>
              <a:t>how these elements work in unison to support the work of IU13. </a:t>
            </a:r>
          </a:p>
        </p:txBody>
      </p:sp>
      <p:cxnSp>
        <p:nvCxnSpPr>
          <p:cNvPr id="13" name="Straight Connector 12">
            <a:extLst>
              <a:ext uri="{FF2B5EF4-FFF2-40B4-BE49-F238E27FC236}">
                <a16:creationId xmlns:a16="http://schemas.microsoft.com/office/drawing/2014/main" id="{F81F8CE9-B71F-2DD2-2A1F-17025290E2E8}"/>
              </a:ext>
            </a:extLst>
          </p:cNvPr>
          <p:cNvCxnSpPr>
            <a:cxnSpLocks/>
          </p:cNvCxnSpPr>
          <p:nvPr/>
        </p:nvCxnSpPr>
        <p:spPr>
          <a:xfrm flipH="1">
            <a:off x="7027969" y="982023"/>
            <a:ext cx="598338" cy="457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EE2DEE-D863-0C27-D81F-861644706FA9}"/>
              </a:ext>
            </a:extLst>
          </p:cNvPr>
          <p:cNvCxnSpPr>
            <a:cxnSpLocks/>
          </p:cNvCxnSpPr>
          <p:nvPr/>
        </p:nvCxnSpPr>
        <p:spPr>
          <a:xfrm flipH="1">
            <a:off x="7140539" y="2945394"/>
            <a:ext cx="2016760" cy="173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7244FD-DCAC-641C-4389-7C0ACBA97826}"/>
              </a:ext>
            </a:extLst>
          </p:cNvPr>
          <p:cNvCxnSpPr>
            <a:cxnSpLocks/>
          </p:cNvCxnSpPr>
          <p:nvPr/>
        </p:nvCxnSpPr>
        <p:spPr>
          <a:xfrm flipH="1" flipV="1">
            <a:off x="8383265" y="4733472"/>
            <a:ext cx="441247" cy="54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C231CF-D82C-6082-E52E-6403EAEC5EAF}"/>
              </a:ext>
            </a:extLst>
          </p:cNvPr>
          <p:cNvCxnSpPr>
            <a:cxnSpLocks/>
          </p:cNvCxnSpPr>
          <p:nvPr/>
        </p:nvCxnSpPr>
        <p:spPr>
          <a:xfrm flipH="1">
            <a:off x="4109663" y="812534"/>
            <a:ext cx="1930819" cy="627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20157-2648-AD91-BAAF-FC9690625D95}"/>
              </a:ext>
            </a:extLst>
          </p:cNvPr>
          <p:cNvCxnSpPr>
            <a:cxnSpLocks/>
          </p:cNvCxnSpPr>
          <p:nvPr/>
        </p:nvCxnSpPr>
        <p:spPr>
          <a:xfrm flipH="1">
            <a:off x="2685518" y="4232953"/>
            <a:ext cx="1054275" cy="184927"/>
          </a:xfrm>
          <a:prstGeom prst="line">
            <a:avLst/>
          </a:prstGeom>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8F59CB1B-C738-7085-A638-C198AADA356E}"/>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2441187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2F01359C-B75D-C1CC-839C-D3D9FFE687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531" y="149422"/>
            <a:ext cx="4273211" cy="6380141"/>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D00E8ECE-5236-A1B2-50C8-EA901D3D7D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5273" y="690190"/>
            <a:ext cx="3636791" cy="5442559"/>
          </a:xfrm>
          <a:prstGeom prst="rect">
            <a:avLst/>
          </a:prstGeom>
        </p:spPr>
      </p:pic>
      <p:sp>
        <p:nvSpPr>
          <p:cNvPr id="13" name="TextBox 12">
            <a:extLst>
              <a:ext uri="{FF2B5EF4-FFF2-40B4-BE49-F238E27FC236}">
                <a16:creationId xmlns:a16="http://schemas.microsoft.com/office/drawing/2014/main" id="{8DFCD3D9-A226-9099-E5CF-7795A9346E52}"/>
              </a:ext>
            </a:extLst>
          </p:cNvPr>
          <p:cNvSpPr txBox="1"/>
          <p:nvPr/>
        </p:nvSpPr>
        <p:spPr>
          <a:xfrm>
            <a:off x="585961" y="6467919"/>
            <a:ext cx="3276689" cy="307777"/>
          </a:xfrm>
          <a:prstGeom prst="rect">
            <a:avLst/>
          </a:prstGeom>
          <a:noFill/>
        </p:spPr>
        <p:txBody>
          <a:bodyPr wrap="square" rtlCol="0">
            <a:spAutoFit/>
          </a:bodyPr>
          <a:lstStyle/>
          <a:p>
            <a:r>
              <a:rPr lang="en-US" sz="1400" b="1" dirty="0">
                <a:solidFill>
                  <a:srgbClr val="002060"/>
                </a:solidFill>
                <a:latin typeface="Century Gothic" panose="020B0502020202020204" pitchFamily="34" charset="0"/>
              </a:rPr>
              <a:t>Combo poster at remote locations. </a:t>
            </a:r>
          </a:p>
        </p:txBody>
      </p:sp>
      <p:sp>
        <p:nvSpPr>
          <p:cNvPr id="14" name="TextBox 13">
            <a:extLst>
              <a:ext uri="{FF2B5EF4-FFF2-40B4-BE49-F238E27FC236}">
                <a16:creationId xmlns:a16="http://schemas.microsoft.com/office/drawing/2014/main" id="{1D4AD09D-DA58-8E90-6F8F-F29CA3C6D257}"/>
              </a:ext>
            </a:extLst>
          </p:cNvPr>
          <p:cNvSpPr txBox="1"/>
          <p:nvPr/>
        </p:nvSpPr>
        <p:spPr>
          <a:xfrm>
            <a:off x="6756928" y="6167810"/>
            <a:ext cx="3276689" cy="523220"/>
          </a:xfrm>
          <a:prstGeom prst="rect">
            <a:avLst/>
          </a:prstGeom>
          <a:noFill/>
        </p:spPr>
        <p:txBody>
          <a:bodyPr wrap="square" rtlCol="0">
            <a:spAutoFit/>
          </a:bodyPr>
          <a:lstStyle/>
          <a:p>
            <a:pPr algn="ctr"/>
            <a:r>
              <a:rPr lang="en-US" sz="1400" b="1" dirty="0">
                <a:solidFill>
                  <a:srgbClr val="002060"/>
                </a:solidFill>
                <a:latin typeface="Century Gothic" panose="020B0502020202020204" pitchFamily="34" charset="0"/>
              </a:rPr>
              <a:t>Dual posters at main locations, adjacent to large grid.</a:t>
            </a:r>
          </a:p>
        </p:txBody>
      </p:sp>
      <p:cxnSp>
        <p:nvCxnSpPr>
          <p:cNvPr id="16" name="Straight Connector 15">
            <a:extLst>
              <a:ext uri="{FF2B5EF4-FFF2-40B4-BE49-F238E27FC236}">
                <a16:creationId xmlns:a16="http://schemas.microsoft.com/office/drawing/2014/main" id="{7D86B4A2-049C-8B7F-96FF-977D3910DCD3}"/>
              </a:ext>
            </a:extLst>
          </p:cNvPr>
          <p:cNvCxnSpPr/>
          <p:nvPr/>
        </p:nvCxnSpPr>
        <p:spPr>
          <a:xfrm>
            <a:off x="4613094" y="251379"/>
            <a:ext cx="0" cy="6164495"/>
          </a:xfrm>
          <a:prstGeom prst="line">
            <a:avLst/>
          </a:prstGeom>
        </p:spPr>
        <p:style>
          <a:lnRef idx="1">
            <a:schemeClr val="accent2"/>
          </a:lnRef>
          <a:fillRef idx="0">
            <a:schemeClr val="accent2"/>
          </a:fillRef>
          <a:effectRef idx="0">
            <a:schemeClr val="accent2"/>
          </a:effectRef>
          <a:fontRef idx="minor">
            <a:schemeClr val="tx1"/>
          </a:fontRef>
        </p:style>
      </p:cxnSp>
      <p:pic>
        <p:nvPicPr>
          <p:cNvPr id="3" name="Picture 2" descr="Graphical user interface, text, application&#10;&#10;Description automatically generated">
            <a:extLst>
              <a:ext uri="{FF2B5EF4-FFF2-40B4-BE49-F238E27FC236}">
                <a16:creationId xmlns:a16="http://schemas.microsoft.com/office/drawing/2014/main" id="{69265777-8039-698D-CFC9-4915816357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0197" y="690190"/>
            <a:ext cx="3628373" cy="5442559"/>
          </a:xfrm>
          <a:prstGeom prst="rect">
            <a:avLst/>
          </a:prstGeom>
        </p:spPr>
      </p:pic>
    </p:spTree>
    <p:extLst>
      <p:ext uri="{BB962C8B-B14F-4D97-AF65-F5344CB8AC3E}">
        <p14:creationId xmlns:p14="http://schemas.microsoft.com/office/powerpoint/2010/main" val="2657758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D9A66BC0-B638-71C7-A396-73151D1048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735" y="184999"/>
            <a:ext cx="6326679" cy="6303670"/>
          </a:xfrm>
          <a:prstGeom prst="rect">
            <a:avLst/>
          </a:prstGeom>
        </p:spPr>
      </p:pic>
      <p:sp>
        <p:nvSpPr>
          <p:cNvPr id="2" name="Date Placeholder 3">
            <a:extLst>
              <a:ext uri="{FF2B5EF4-FFF2-40B4-BE49-F238E27FC236}">
                <a16:creationId xmlns:a16="http://schemas.microsoft.com/office/drawing/2014/main" id="{7D9B7A0F-BC08-F4E3-8C5C-3D8A707D9D1B}"/>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
        <p:nvSpPr>
          <p:cNvPr id="7" name="TextBox 6">
            <a:extLst>
              <a:ext uri="{FF2B5EF4-FFF2-40B4-BE49-F238E27FC236}">
                <a16:creationId xmlns:a16="http://schemas.microsoft.com/office/drawing/2014/main" id="{A77DDFB9-1D2A-A0EA-175D-CA846B466E1B}"/>
              </a:ext>
            </a:extLst>
          </p:cNvPr>
          <p:cNvSpPr txBox="1"/>
          <p:nvPr/>
        </p:nvSpPr>
        <p:spPr>
          <a:xfrm>
            <a:off x="7165216" y="2151894"/>
            <a:ext cx="4911046" cy="2369880"/>
          </a:xfrm>
          <a:prstGeom prst="rect">
            <a:avLst/>
          </a:prstGeom>
          <a:noFill/>
        </p:spPr>
        <p:txBody>
          <a:bodyPr wrap="square" rtlCol="0">
            <a:spAutoFit/>
          </a:bodyPr>
          <a:lstStyle/>
          <a:p>
            <a:pPr algn="ctr"/>
            <a:r>
              <a:rPr lang="en-US" sz="1400" b="1" dirty="0">
                <a:solidFill>
                  <a:srgbClr val="002060"/>
                </a:solidFill>
                <a:latin typeface="Century Gothic" panose="020B0502020202020204" pitchFamily="34" charset="0"/>
              </a:rPr>
              <a:t>Center panel of grid will be tweaked, as shown. </a:t>
            </a:r>
          </a:p>
          <a:p>
            <a:pPr algn="ctr"/>
            <a:endParaRPr lang="en-US" sz="1400" dirty="0">
              <a:latin typeface="Century Gothic" panose="020B0502020202020204" pitchFamily="34" charset="0"/>
            </a:endParaRPr>
          </a:p>
          <a:p>
            <a:pPr algn="ctr"/>
            <a:r>
              <a:rPr lang="en-US" b="1" dirty="0">
                <a:latin typeface="Century Gothic" panose="020B0502020202020204" pitchFamily="34" charset="0"/>
              </a:rPr>
              <a:t>OUR VISION: </a:t>
            </a:r>
          </a:p>
          <a:p>
            <a:pPr algn="ctr"/>
            <a:r>
              <a:rPr lang="en-US" sz="1400" dirty="0">
                <a:latin typeface="Century Gothic" panose="020B0502020202020204" pitchFamily="34" charset="0"/>
              </a:rPr>
              <a:t>Cultivating the conditions for </a:t>
            </a:r>
            <a:r>
              <a:rPr lang="en-US" sz="1400" b="1" dirty="0">
                <a:latin typeface="Century Gothic" panose="020B0502020202020204" pitchFamily="34" charset="0"/>
              </a:rPr>
              <a:t>trust and unity</a:t>
            </a:r>
            <a:r>
              <a:rPr lang="en-US" sz="1400" dirty="0">
                <a:latin typeface="Century Gothic" panose="020B0502020202020204" pitchFamily="34" charset="0"/>
              </a:rPr>
              <a:t> to ensure that </a:t>
            </a:r>
            <a:r>
              <a:rPr lang="en-US" sz="1400" b="1" dirty="0">
                <a:latin typeface="Century Gothic" panose="020B0502020202020204" pitchFamily="34" charset="0"/>
              </a:rPr>
              <a:t>all learners are well served.</a:t>
            </a:r>
          </a:p>
          <a:p>
            <a:pPr algn="ctr"/>
            <a:endParaRPr lang="en-US" sz="1400" b="1" dirty="0">
              <a:latin typeface="Century Gothic" panose="020B0502020202020204" pitchFamily="34" charset="0"/>
            </a:endParaRPr>
          </a:p>
          <a:p>
            <a:pPr algn="ctr"/>
            <a:r>
              <a:rPr lang="en-US" b="1" dirty="0">
                <a:latin typeface="Century Gothic" panose="020B0502020202020204" pitchFamily="34" charset="0"/>
              </a:rPr>
              <a:t>KEYS TO OUR CULTURE: </a:t>
            </a:r>
          </a:p>
          <a:p>
            <a:pPr algn="ctr"/>
            <a:r>
              <a:rPr lang="en-US" sz="1400" dirty="0">
                <a:latin typeface="Century Gothic" panose="020B0502020202020204" pitchFamily="34" charset="0"/>
              </a:rPr>
              <a:t>Our vision relies on the </a:t>
            </a:r>
          </a:p>
          <a:p>
            <a:pPr algn="ctr"/>
            <a:r>
              <a:rPr lang="en-US" sz="1400" dirty="0">
                <a:latin typeface="Century Gothic" panose="020B0502020202020204" pitchFamily="34" charset="0"/>
              </a:rPr>
              <a:t>8 “Keys” to our innovative culture inspiring </a:t>
            </a:r>
          </a:p>
          <a:p>
            <a:pPr algn="ctr"/>
            <a:r>
              <a:rPr lang="en-US" sz="1400" b="1" dirty="0">
                <a:latin typeface="Century Gothic" panose="020B0502020202020204" pitchFamily="34" charset="0"/>
              </a:rPr>
              <a:t>Work Worth Doing.</a:t>
            </a:r>
            <a:endParaRPr lang="en-US" sz="1400" dirty="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89659E99-45FA-8B78-7926-24E63FE9AECC}"/>
              </a:ext>
            </a:extLst>
          </p:cNvPr>
          <p:cNvCxnSpPr>
            <a:cxnSpLocks/>
          </p:cNvCxnSpPr>
          <p:nvPr/>
        </p:nvCxnSpPr>
        <p:spPr>
          <a:xfrm flipH="1">
            <a:off x="4421688" y="2469405"/>
            <a:ext cx="3908894" cy="9595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35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2288A62A-A3FB-DCC0-7129-E54EAD74DA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239" y="201277"/>
            <a:ext cx="6287392" cy="6287392"/>
          </a:xfrm>
          <a:prstGeom prst="rect">
            <a:avLst/>
          </a:prstGeom>
        </p:spPr>
      </p:pic>
      <p:sp>
        <p:nvSpPr>
          <p:cNvPr id="7" name="TextBox 6">
            <a:extLst>
              <a:ext uri="{FF2B5EF4-FFF2-40B4-BE49-F238E27FC236}">
                <a16:creationId xmlns:a16="http://schemas.microsoft.com/office/drawing/2014/main" id="{8078DFCB-898C-954A-102D-0D6A261D194F}"/>
              </a:ext>
            </a:extLst>
          </p:cNvPr>
          <p:cNvSpPr txBox="1"/>
          <p:nvPr/>
        </p:nvSpPr>
        <p:spPr>
          <a:xfrm>
            <a:off x="7274104" y="1825141"/>
            <a:ext cx="4032018" cy="1938992"/>
          </a:xfrm>
          <a:prstGeom prst="rect">
            <a:avLst/>
          </a:prstGeom>
          <a:noFill/>
        </p:spPr>
        <p:txBody>
          <a:bodyPr wrap="square" rtlCol="0">
            <a:spAutoFit/>
          </a:bodyPr>
          <a:lstStyle/>
          <a:p>
            <a:pPr algn="ctr"/>
            <a:r>
              <a:rPr lang="en-US" b="1" dirty="0">
                <a:latin typeface="Century Gothic" panose="020B0502020202020204" pitchFamily="34" charset="0"/>
              </a:rPr>
              <a:t>OUR VISION: </a:t>
            </a:r>
          </a:p>
          <a:p>
            <a:pPr algn="ctr"/>
            <a:r>
              <a:rPr lang="en-US" sz="1400" dirty="0">
                <a:latin typeface="Century Gothic" panose="020B0502020202020204" pitchFamily="34" charset="0"/>
              </a:rPr>
              <a:t>Cultivating the conditions for </a:t>
            </a:r>
            <a:r>
              <a:rPr lang="en-US" sz="1400" b="1" dirty="0">
                <a:latin typeface="Century Gothic" panose="020B0502020202020204" pitchFamily="34" charset="0"/>
              </a:rPr>
              <a:t>trust and unity</a:t>
            </a:r>
            <a:r>
              <a:rPr lang="en-US" sz="1400" dirty="0">
                <a:latin typeface="Century Gothic" panose="020B0502020202020204" pitchFamily="34" charset="0"/>
              </a:rPr>
              <a:t> to ensure that </a:t>
            </a:r>
            <a:r>
              <a:rPr lang="en-US" sz="1400" b="1" dirty="0">
                <a:latin typeface="Century Gothic" panose="020B0502020202020204" pitchFamily="34" charset="0"/>
              </a:rPr>
              <a:t>all learners are well served.</a:t>
            </a:r>
          </a:p>
          <a:p>
            <a:pPr algn="ctr"/>
            <a:endParaRPr lang="en-US" sz="1400" b="1" dirty="0">
              <a:latin typeface="Century Gothic" panose="020B0502020202020204" pitchFamily="34" charset="0"/>
            </a:endParaRPr>
          </a:p>
          <a:p>
            <a:pPr algn="ctr"/>
            <a:r>
              <a:rPr lang="en-US" b="1" dirty="0">
                <a:latin typeface="Century Gothic" panose="020B0502020202020204" pitchFamily="34" charset="0"/>
              </a:rPr>
              <a:t>KEYS TO OUR CULTURE: </a:t>
            </a:r>
          </a:p>
          <a:p>
            <a:pPr algn="ctr"/>
            <a:r>
              <a:rPr lang="en-US" sz="1400" dirty="0">
                <a:latin typeface="Century Gothic" panose="020B0502020202020204" pitchFamily="34" charset="0"/>
              </a:rPr>
              <a:t>Our vision relies on the </a:t>
            </a:r>
          </a:p>
          <a:p>
            <a:pPr algn="ctr"/>
            <a:r>
              <a:rPr lang="en-US" sz="1400" dirty="0">
                <a:latin typeface="Century Gothic" panose="020B0502020202020204" pitchFamily="34" charset="0"/>
              </a:rPr>
              <a:t>8 “Keys” to our innovative culture inspiring </a:t>
            </a:r>
          </a:p>
          <a:p>
            <a:pPr algn="ctr"/>
            <a:r>
              <a:rPr lang="en-US" sz="1400" b="1" dirty="0">
                <a:latin typeface="Century Gothic" panose="020B0502020202020204" pitchFamily="34" charset="0"/>
              </a:rPr>
              <a:t>Work Worth Doing.</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064FE5CE-3E57-272B-B4EE-BFD04C5032E6}"/>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1867880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8ABA3145-B09F-6DA8-6BEA-C9D12B8FECE9}"/>
              </a:ext>
            </a:extLst>
          </p:cNvPr>
          <p:cNvPicPr>
            <a:picLocks noChangeAspect="1"/>
          </p:cNvPicPr>
          <p:nvPr/>
        </p:nvPicPr>
        <p:blipFill>
          <a:blip r:embed="rId2"/>
          <a:stretch>
            <a:fillRect/>
          </a:stretch>
        </p:blipFill>
        <p:spPr>
          <a:xfrm>
            <a:off x="386993" y="197018"/>
            <a:ext cx="6291651" cy="6291651"/>
          </a:xfrm>
          <a:prstGeom prst="rect">
            <a:avLst/>
          </a:prstGeom>
        </p:spPr>
      </p:pic>
      <p:sp>
        <p:nvSpPr>
          <p:cNvPr id="22" name="TextBox 21">
            <a:extLst>
              <a:ext uri="{FF2B5EF4-FFF2-40B4-BE49-F238E27FC236}">
                <a16:creationId xmlns:a16="http://schemas.microsoft.com/office/drawing/2014/main" id="{F3D518C6-F885-45CB-5D27-97D7B064C4DB}"/>
              </a:ext>
            </a:extLst>
          </p:cNvPr>
          <p:cNvSpPr txBox="1"/>
          <p:nvPr/>
        </p:nvSpPr>
        <p:spPr>
          <a:xfrm>
            <a:off x="7006975" y="1825141"/>
            <a:ext cx="4798032" cy="2092881"/>
          </a:xfrm>
          <a:prstGeom prst="rect">
            <a:avLst/>
          </a:prstGeom>
          <a:noFill/>
        </p:spPr>
        <p:txBody>
          <a:bodyPr wrap="square" rtlCol="0">
            <a:spAutoFit/>
          </a:bodyPr>
          <a:lstStyle/>
          <a:p>
            <a:pPr algn="ctr"/>
            <a:r>
              <a:rPr lang="en-US" b="1" dirty="0">
                <a:latin typeface="Century Gothic" panose="020B0502020202020204" pitchFamily="34" charset="0"/>
              </a:rPr>
              <a:t>Best Efforts</a:t>
            </a:r>
            <a:endParaRPr lang="en-US" dirty="0">
              <a:latin typeface="Century Gothic" panose="020B0502020202020204" pitchFamily="34" charset="0"/>
            </a:endParaRPr>
          </a:p>
          <a:p>
            <a:pPr algn="ctr"/>
            <a:r>
              <a:rPr lang="en-US" sz="1400" dirty="0">
                <a:latin typeface="Century Gothic" panose="020B0502020202020204" pitchFamily="34" charset="0"/>
              </a:rPr>
              <a:t>We believe that our work requires us to be the best we can be. We value ingenuity, curiosity, and lifelong learning, and are intentional about providing opportunities for focused professional development and authentic work experiences.</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invest in building capacity and continuous improvement every day.</a:t>
            </a:r>
            <a:endParaRPr lang="en-US" sz="1400" dirty="0">
              <a:latin typeface="Century Gothic" panose="020B0502020202020204" pitchFamily="34" charset="0"/>
            </a:endParaRPr>
          </a:p>
        </p:txBody>
      </p:sp>
      <p:sp>
        <p:nvSpPr>
          <p:cNvPr id="23" name="Date Placeholder 3">
            <a:extLst>
              <a:ext uri="{FF2B5EF4-FFF2-40B4-BE49-F238E27FC236}">
                <a16:creationId xmlns:a16="http://schemas.microsoft.com/office/drawing/2014/main" id="{D089DD28-D513-09B3-4833-FD5D6D1159FA}"/>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62482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plant&#10;&#10;Description automatically generated with low confidence">
            <a:extLst>
              <a:ext uri="{FF2B5EF4-FFF2-40B4-BE49-F238E27FC236}">
                <a16:creationId xmlns:a16="http://schemas.microsoft.com/office/drawing/2014/main" id="{B171FD88-CEA4-D5FA-9929-739B307E38D5}"/>
              </a:ext>
            </a:extLst>
          </p:cNvPr>
          <p:cNvPicPr>
            <a:picLocks noChangeAspect="1"/>
          </p:cNvPicPr>
          <p:nvPr/>
        </p:nvPicPr>
        <p:blipFill>
          <a:blip r:embed="rId2"/>
          <a:stretch>
            <a:fillRect/>
          </a:stretch>
        </p:blipFill>
        <p:spPr>
          <a:xfrm>
            <a:off x="537667" y="223901"/>
            <a:ext cx="6181631" cy="6181631"/>
          </a:xfrm>
          <a:prstGeom prst="rect">
            <a:avLst/>
          </a:prstGeom>
        </p:spPr>
      </p:pic>
      <p:sp>
        <p:nvSpPr>
          <p:cNvPr id="3" name="TextBox 2">
            <a:extLst>
              <a:ext uri="{FF2B5EF4-FFF2-40B4-BE49-F238E27FC236}">
                <a16:creationId xmlns:a16="http://schemas.microsoft.com/office/drawing/2014/main" id="{4806EA8C-1FE8-9385-2AF5-F025D0A2499E}"/>
              </a:ext>
            </a:extLst>
          </p:cNvPr>
          <p:cNvSpPr txBox="1"/>
          <p:nvPr/>
        </p:nvSpPr>
        <p:spPr>
          <a:xfrm>
            <a:off x="7472750" y="2102542"/>
            <a:ext cx="4181583" cy="1661993"/>
          </a:xfrm>
          <a:prstGeom prst="rect">
            <a:avLst/>
          </a:prstGeom>
          <a:noFill/>
        </p:spPr>
        <p:txBody>
          <a:bodyPr wrap="square" rtlCol="0">
            <a:spAutoFit/>
          </a:bodyPr>
          <a:lstStyle/>
          <a:p>
            <a:pPr algn="ctr"/>
            <a:r>
              <a:rPr lang="en-US" b="1" dirty="0">
                <a:latin typeface="Century Gothic" panose="020B0502020202020204" pitchFamily="34" charset="0"/>
              </a:rPr>
              <a:t>Responsible Stewardship </a:t>
            </a:r>
            <a:endParaRPr lang="en-US" dirty="0">
              <a:latin typeface="Century Gothic" panose="020B0502020202020204" pitchFamily="34" charset="0"/>
            </a:endParaRPr>
          </a:p>
          <a:p>
            <a:pPr algn="ctr"/>
            <a:r>
              <a:rPr lang="en-US" sz="1400" dirty="0">
                <a:latin typeface="Century Gothic" panose="020B0502020202020204" pitchFamily="34" charset="0"/>
              </a:rPr>
              <a:t>We believe that we have a responsibility to be good stewards of the funds and resources entrusted to our programs.</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make thoughtful decisions about resource allocation every day. </a:t>
            </a:r>
            <a:endParaRPr lang="en-US" sz="1400" dirty="0">
              <a:latin typeface="Century Gothic" panose="020B0502020202020204" pitchFamily="34" charset="0"/>
            </a:endParaRPr>
          </a:p>
        </p:txBody>
      </p:sp>
      <p:sp>
        <p:nvSpPr>
          <p:cNvPr id="5" name="Date Placeholder 3">
            <a:extLst>
              <a:ext uri="{FF2B5EF4-FFF2-40B4-BE49-F238E27FC236}">
                <a16:creationId xmlns:a16="http://schemas.microsoft.com/office/drawing/2014/main" id="{95676888-16C9-C9FD-D1A7-D5270A727196}"/>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1703060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yellow star&#10;&#10;Description automatically generated with medium confidence">
            <a:extLst>
              <a:ext uri="{FF2B5EF4-FFF2-40B4-BE49-F238E27FC236}">
                <a16:creationId xmlns:a16="http://schemas.microsoft.com/office/drawing/2014/main" id="{5E64FA05-97EC-10AF-F754-63AD27F0CBA0}"/>
              </a:ext>
            </a:extLst>
          </p:cNvPr>
          <p:cNvPicPr>
            <a:picLocks noChangeAspect="1"/>
          </p:cNvPicPr>
          <p:nvPr/>
        </p:nvPicPr>
        <p:blipFill>
          <a:blip r:embed="rId2"/>
          <a:stretch>
            <a:fillRect/>
          </a:stretch>
        </p:blipFill>
        <p:spPr>
          <a:xfrm>
            <a:off x="444104" y="258777"/>
            <a:ext cx="6234098" cy="6234098"/>
          </a:xfrm>
          <a:prstGeom prst="rect">
            <a:avLst/>
          </a:prstGeom>
        </p:spPr>
      </p:pic>
      <p:sp>
        <p:nvSpPr>
          <p:cNvPr id="7" name="TextBox 6">
            <a:extLst>
              <a:ext uri="{FF2B5EF4-FFF2-40B4-BE49-F238E27FC236}">
                <a16:creationId xmlns:a16="http://schemas.microsoft.com/office/drawing/2014/main" id="{D4DED736-07DF-EA36-135A-B442E2332386}"/>
              </a:ext>
            </a:extLst>
          </p:cNvPr>
          <p:cNvSpPr txBox="1"/>
          <p:nvPr/>
        </p:nvSpPr>
        <p:spPr>
          <a:xfrm>
            <a:off x="6968196" y="2102542"/>
            <a:ext cx="4686137" cy="2308324"/>
          </a:xfrm>
          <a:prstGeom prst="rect">
            <a:avLst/>
          </a:prstGeom>
          <a:noFill/>
        </p:spPr>
        <p:txBody>
          <a:bodyPr wrap="square" rtlCol="0">
            <a:spAutoFit/>
          </a:bodyPr>
          <a:lstStyle/>
          <a:p>
            <a:pPr algn="ctr"/>
            <a:r>
              <a:rPr lang="en-US" b="1" dirty="0">
                <a:latin typeface="Century Gothic" panose="020B0502020202020204" pitchFamily="34" charset="0"/>
              </a:rPr>
              <a:t>Relentless Pursuit of Excellence</a:t>
            </a:r>
            <a:endParaRPr lang="en-US" dirty="0">
              <a:latin typeface="Century Gothic" panose="020B0502020202020204" pitchFamily="34" charset="0"/>
            </a:endParaRPr>
          </a:p>
          <a:p>
            <a:pPr algn="ctr"/>
            <a:r>
              <a:rPr lang="en-US" sz="1400" dirty="0">
                <a:latin typeface="Century Gothic" panose="020B0502020202020204" pitchFamily="34" charset="0"/>
              </a:rPr>
              <a:t>We believe in being better tomorrow than we are today. We understand that “excellence is never an accident. It is always the result of high intention, sincere effort, and intelligent execution; it represents the wise choice of many alternatives – choice, not chance, determines your destiny.” – Aristotle</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strive to make intentional, well-informed, intelligent choices every day. </a:t>
            </a:r>
            <a:endParaRPr lang="en-US" sz="1400" dirty="0">
              <a:latin typeface="Century Gothic" panose="020B0502020202020204" pitchFamily="34" charset="0"/>
            </a:endParaRPr>
          </a:p>
        </p:txBody>
      </p:sp>
      <p:sp>
        <p:nvSpPr>
          <p:cNvPr id="8" name="Date Placeholder 3">
            <a:extLst>
              <a:ext uri="{FF2B5EF4-FFF2-40B4-BE49-F238E27FC236}">
                <a16:creationId xmlns:a16="http://schemas.microsoft.com/office/drawing/2014/main" id="{5A21CED6-FCC8-FA45-F62A-FBC4D9F6D00D}"/>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1379151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small purple flower&#10;&#10;Description automatically generated with low confidence">
            <a:extLst>
              <a:ext uri="{FF2B5EF4-FFF2-40B4-BE49-F238E27FC236}">
                <a16:creationId xmlns:a16="http://schemas.microsoft.com/office/drawing/2014/main" id="{B32DD4ED-E99D-266A-2F57-7E22A7598279}"/>
              </a:ext>
            </a:extLst>
          </p:cNvPr>
          <p:cNvPicPr>
            <a:picLocks noChangeAspect="1"/>
          </p:cNvPicPr>
          <p:nvPr/>
        </p:nvPicPr>
        <p:blipFill>
          <a:blip r:embed="rId2"/>
          <a:stretch>
            <a:fillRect/>
          </a:stretch>
        </p:blipFill>
        <p:spPr>
          <a:xfrm>
            <a:off x="410967" y="221334"/>
            <a:ext cx="6287784" cy="6287784"/>
          </a:xfrm>
          <a:prstGeom prst="rect">
            <a:avLst/>
          </a:prstGeom>
        </p:spPr>
      </p:pic>
      <p:sp>
        <p:nvSpPr>
          <p:cNvPr id="3" name="TextBox 2">
            <a:extLst>
              <a:ext uri="{FF2B5EF4-FFF2-40B4-BE49-F238E27FC236}">
                <a16:creationId xmlns:a16="http://schemas.microsoft.com/office/drawing/2014/main" id="{BB30EE2D-F25C-8BB7-82F1-DADD0F0520F6}"/>
              </a:ext>
            </a:extLst>
          </p:cNvPr>
          <p:cNvSpPr txBox="1"/>
          <p:nvPr/>
        </p:nvSpPr>
        <p:spPr>
          <a:xfrm>
            <a:off x="7094896" y="2102542"/>
            <a:ext cx="4771756" cy="1231106"/>
          </a:xfrm>
          <a:prstGeom prst="rect">
            <a:avLst/>
          </a:prstGeom>
          <a:noFill/>
        </p:spPr>
        <p:txBody>
          <a:bodyPr wrap="square" rtlCol="0">
            <a:spAutoFit/>
          </a:bodyPr>
          <a:lstStyle/>
          <a:p>
            <a:pPr algn="ctr"/>
            <a:r>
              <a:rPr lang="en-US" b="1" dirty="0">
                <a:latin typeface="Century Gothic" panose="020B0502020202020204" pitchFamily="34" charset="0"/>
              </a:rPr>
              <a:t>Kindness</a:t>
            </a:r>
            <a:r>
              <a:rPr lang="en-US" sz="1400" b="1" dirty="0">
                <a:latin typeface="Century Gothic" panose="020B0502020202020204" pitchFamily="34" charset="0"/>
              </a:rPr>
              <a:t> </a:t>
            </a:r>
          </a:p>
          <a:p>
            <a:pPr algn="ctr"/>
            <a:r>
              <a:rPr lang="en-US" sz="1400" dirty="0">
                <a:latin typeface="Century Gothic" panose="020B0502020202020204" pitchFamily="34" charset="0"/>
              </a:rPr>
              <a:t>We believe in one another and appreciate others for their efforts. We respect and accept our differences.</a:t>
            </a:r>
          </a:p>
          <a:p>
            <a:pPr algn="ctr"/>
            <a:endParaRPr lang="en-US" sz="1400" dirty="0">
              <a:latin typeface="Century Gothic" panose="020B0502020202020204" pitchFamily="34" charset="0"/>
            </a:endParaRPr>
          </a:p>
          <a:p>
            <a:pPr algn="ctr">
              <a:buFont typeface="Arial" panose="020B0604020202020204" pitchFamily="34" charset="0"/>
              <a:buChar char="•"/>
            </a:pPr>
            <a:r>
              <a:rPr lang="en-US" sz="1400" i="1" dirty="0">
                <a:latin typeface="Century Gothic" panose="020B0502020202020204" pitchFamily="34" charset="0"/>
              </a:rPr>
              <a:t> We say “Thank You” every chance we get. </a:t>
            </a:r>
            <a:endParaRPr lang="en-US" sz="1400" dirty="0">
              <a:latin typeface="Century Gothic" panose="020B0502020202020204" pitchFamily="34" charset="0"/>
            </a:endParaRPr>
          </a:p>
        </p:txBody>
      </p:sp>
      <p:sp>
        <p:nvSpPr>
          <p:cNvPr id="5" name="Date Placeholder 3">
            <a:extLst>
              <a:ext uri="{FF2B5EF4-FFF2-40B4-BE49-F238E27FC236}">
                <a16:creationId xmlns:a16="http://schemas.microsoft.com/office/drawing/2014/main" id="{17503CCF-701A-A8C5-C732-920F23C5A4CA}"/>
              </a:ext>
            </a:extLst>
          </p:cNvPr>
          <p:cNvSpPr>
            <a:spLocks noGrp="1"/>
          </p:cNvSpPr>
          <p:nvPr>
            <p:ph type="dt" sz="half" idx="10"/>
          </p:nvPr>
        </p:nvSpPr>
        <p:spPr>
          <a:xfrm>
            <a:off x="154110" y="6488669"/>
            <a:ext cx="2743200" cy="369332"/>
          </a:xfrm>
        </p:spPr>
        <p:txBody>
          <a:bodyPr/>
          <a:lstStyle/>
          <a:p>
            <a:fld id="{07BD29BE-9DF3-664C-890E-E9DC9025EE4F}" type="datetime1">
              <a:rPr lang="en-US" sz="1000" smtClean="0"/>
              <a:t>2/7/23</a:t>
            </a:fld>
            <a:r>
              <a:rPr lang="en-US" sz="1000" dirty="0"/>
              <a:t>, communications@iu13.org</a:t>
            </a:r>
          </a:p>
        </p:txBody>
      </p:sp>
    </p:spTree>
    <p:extLst>
      <p:ext uri="{BB962C8B-B14F-4D97-AF65-F5344CB8AC3E}">
        <p14:creationId xmlns:p14="http://schemas.microsoft.com/office/powerpoint/2010/main" val="208291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760</Words>
  <Application>Microsoft Macintosh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Shannan Guthrie</dc:creator>
  <cp:lastModifiedBy>Shannan Guthrie</cp:lastModifiedBy>
  <cp:revision>11</cp:revision>
  <dcterms:created xsi:type="dcterms:W3CDTF">2022-12-12T01:00:24Z</dcterms:created>
  <dcterms:modified xsi:type="dcterms:W3CDTF">2023-02-07T14:28:22Z</dcterms:modified>
</cp:coreProperties>
</file>